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3" r:id="rId4"/>
    <p:sldId id="262" r:id="rId5"/>
    <p:sldId id="258" r:id="rId6"/>
    <p:sldId id="259" r:id="rId7"/>
    <p:sldId id="264" r:id="rId8"/>
    <p:sldId id="265" r:id="rId9"/>
    <p:sldId id="260" r:id="rId10"/>
    <p:sldId id="266" r:id="rId11"/>
    <p:sldId id="261"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47A371-7B57-4DD3-8BDE-FE5D230E37C9}" type="datetimeFigureOut">
              <a:rPr lang="en-US" smtClean="0"/>
              <a:t>2/26/2012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6F97B5-D42D-48C5-B3CC-9A58D1C159F6}"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661C79-4A22-40D0-90C9-13B85FA14FEC}" type="datetimeFigureOut">
              <a:rPr lang="en-US" smtClean="0"/>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61C79-4A22-40D0-90C9-13B85FA14FEC}" type="datetimeFigureOut">
              <a:rPr lang="en-US" smtClean="0"/>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61C79-4A22-40D0-90C9-13B85FA14FEC}" type="datetimeFigureOut">
              <a:rPr lang="en-US" smtClean="0"/>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61C79-4A22-40D0-90C9-13B85FA14FEC}" type="datetimeFigureOut">
              <a:rPr lang="en-US" smtClean="0"/>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661C79-4A22-40D0-90C9-13B85FA14FEC}" type="datetimeFigureOut">
              <a:rPr lang="en-US" smtClean="0"/>
              <a:t>2/26/2012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661C79-4A22-40D0-90C9-13B85FA14FEC}" type="datetimeFigureOut">
              <a:rPr lang="en-US" smtClean="0"/>
              <a:t>2/26/2012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661C79-4A22-40D0-90C9-13B85FA14FEC}" type="datetimeFigureOut">
              <a:rPr lang="en-US" smtClean="0"/>
              <a:t>2/26/2012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661C79-4A22-40D0-90C9-13B85FA14FEC}" type="datetimeFigureOut">
              <a:rPr lang="en-US" smtClean="0"/>
              <a:t>2/26/2012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661C79-4A22-40D0-90C9-13B85FA14FEC}" type="datetimeFigureOut">
              <a:rPr lang="en-US" smtClean="0"/>
              <a:t>2/26/2012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661C79-4A22-40D0-90C9-13B85FA14FEC}" type="datetimeFigureOut">
              <a:rPr lang="en-US" smtClean="0"/>
              <a:t>2/26/2012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661C79-4A22-40D0-90C9-13B85FA14FEC}" type="datetimeFigureOut">
              <a:rPr lang="en-US" smtClean="0"/>
              <a:t>2/26/2012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F0A7C2-EE19-4A91-95E8-82A8F76571B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661C79-4A22-40D0-90C9-13B85FA14FEC}" type="datetimeFigureOut">
              <a:rPr lang="en-US" smtClean="0"/>
              <a:t>2/26/2012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F0A7C2-EE19-4A91-95E8-82A8F76571B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cec.org.uk/press/myths/index.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droitcivil.uottawa.ca/world-legal-systems/eng-tableau.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1"/>
            <a:ext cx="7772400" cy="1219199"/>
          </a:xfrm>
        </p:spPr>
        <p:style>
          <a:lnRef idx="1">
            <a:schemeClr val="accent2"/>
          </a:lnRef>
          <a:fillRef idx="3">
            <a:schemeClr val="accent2"/>
          </a:fillRef>
          <a:effectRef idx="2">
            <a:schemeClr val="accent2"/>
          </a:effectRef>
          <a:fontRef idx="minor">
            <a:schemeClr val="lt1"/>
          </a:fontRef>
        </p:style>
        <p:txBody>
          <a:bodyPr/>
          <a:lstStyle/>
          <a:p>
            <a:r>
              <a:rPr lang="en-US" dirty="0" smtClean="0"/>
              <a:t>Unit 1: The Practice of Law</a:t>
            </a:r>
            <a:endParaRPr lang="en-US" dirty="0"/>
          </a:p>
        </p:txBody>
      </p:sp>
      <p:sp>
        <p:nvSpPr>
          <p:cNvPr id="3" name="Subtitle 2"/>
          <p:cNvSpPr>
            <a:spLocks noGrp="1"/>
          </p:cNvSpPr>
          <p:nvPr>
            <p:ph type="subTitle" idx="1"/>
          </p:nvPr>
        </p:nvSpPr>
        <p:spPr>
          <a:xfrm>
            <a:off x="1371600" y="3276600"/>
            <a:ext cx="6400800" cy="1752600"/>
          </a:xfrm>
        </p:spPr>
        <p:txBody>
          <a:bodyPr/>
          <a:lstStyle/>
          <a:p>
            <a:r>
              <a:rPr lang="en-US" dirty="0" smtClean="0"/>
              <a:t>The Legal System: Bodies of Law and Types of Laws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2"/>
          </a:lnRef>
          <a:fillRef idx="3">
            <a:schemeClr val="accent2"/>
          </a:fillRef>
          <a:effectRef idx="2">
            <a:schemeClr val="accent2"/>
          </a:effectRef>
          <a:fontRef idx="minor">
            <a:schemeClr val="lt1"/>
          </a:fontRef>
        </p:style>
        <p:txBody>
          <a:bodyPr>
            <a:normAutofit/>
          </a:bodyPr>
          <a:lstStyle/>
          <a:p>
            <a:r>
              <a:rPr lang="en-US" sz="2800" dirty="0" smtClean="0"/>
              <a:t>Language Notes</a:t>
            </a:r>
            <a:endParaRPr lang="en-US" sz="2800" dirty="0"/>
          </a:p>
        </p:txBody>
      </p:sp>
      <p:sp>
        <p:nvSpPr>
          <p:cNvPr id="3" name="Content Placeholder 2"/>
          <p:cNvSpPr>
            <a:spLocks noGrp="1"/>
          </p:cNvSpPr>
          <p:nvPr>
            <p:ph idx="1"/>
          </p:nvPr>
        </p:nvSpPr>
        <p:spPr>
          <a:xfrm>
            <a:off x="457200" y="990600"/>
            <a:ext cx="8229600" cy="5135563"/>
          </a:xfrm>
        </p:spPr>
        <p:txBody>
          <a:bodyPr>
            <a:normAutofit/>
          </a:bodyPr>
          <a:lstStyle/>
          <a:p>
            <a:endParaRPr lang="en-US" sz="2400" dirty="0" smtClean="0"/>
          </a:p>
          <a:p>
            <a:r>
              <a:rPr lang="en-US" sz="2400" dirty="0" smtClean="0"/>
              <a:t>If a statute is </a:t>
            </a:r>
            <a:r>
              <a:rPr lang="en-US" sz="2400" b="1" i="1" dirty="0" smtClean="0"/>
              <a:t>unambiguous</a:t>
            </a:r>
            <a:r>
              <a:rPr lang="en-US" sz="2400" dirty="0" smtClean="0"/>
              <a:t>, it has only one possible interpretation, so it is not likely to be misunderstood.</a:t>
            </a:r>
          </a:p>
          <a:p>
            <a:endParaRPr lang="en-US" sz="2400" dirty="0"/>
          </a:p>
          <a:p>
            <a:r>
              <a:rPr lang="en-US" sz="2400" dirty="0" smtClean="0"/>
              <a:t>If a court </a:t>
            </a:r>
            <a:r>
              <a:rPr lang="en-US" sz="2400" b="1" i="1" dirty="0" smtClean="0"/>
              <a:t>gives effect</a:t>
            </a:r>
            <a:r>
              <a:rPr lang="en-US" sz="2400" b="1" dirty="0" smtClean="0"/>
              <a:t> </a:t>
            </a:r>
            <a:r>
              <a:rPr lang="en-US" sz="2400" dirty="0" smtClean="0"/>
              <a:t>to the intention of the legislature, it enforces the legislature’s decision. This usage is related to “</a:t>
            </a:r>
            <a:r>
              <a:rPr lang="en-US" sz="2400" b="1" i="1" dirty="0" smtClean="0"/>
              <a:t>to come into effect</a:t>
            </a:r>
            <a:r>
              <a:rPr lang="en-US" sz="2400" dirty="0" smtClean="0"/>
              <a:t>”  (if a law comes into effect, it starts being valid)</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style>
          <a:lnRef idx="1">
            <a:schemeClr val="accent2"/>
          </a:lnRef>
          <a:fillRef idx="3">
            <a:schemeClr val="accent2"/>
          </a:fillRef>
          <a:effectRef idx="2">
            <a:schemeClr val="accent2"/>
          </a:effectRef>
          <a:fontRef idx="minor">
            <a:schemeClr val="lt1"/>
          </a:fontRef>
        </p:style>
        <p:txBody>
          <a:bodyPr>
            <a:noAutofit/>
          </a:bodyPr>
          <a:lstStyle/>
          <a:p>
            <a:r>
              <a:rPr lang="en-US" sz="2800" dirty="0" smtClean="0"/>
              <a:t>Speaking 1: Language Note</a:t>
            </a:r>
            <a:endParaRPr lang="en-US" sz="2800" dirty="0"/>
          </a:p>
        </p:txBody>
      </p:sp>
      <p:sp>
        <p:nvSpPr>
          <p:cNvPr id="3" name="Content Placeholder 2"/>
          <p:cNvSpPr>
            <a:spLocks noGrp="1"/>
          </p:cNvSpPr>
          <p:nvPr>
            <p:ph idx="1"/>
          </p:nvPr>
        </p:nvSpPr>
        <p:spPr>
          <a:xfrm>
            <a:off x="457200" y="914400"/>
            <a:ext cx="8229600" cy="5211763"/>
          </a:xfrm>
        </p:spPr>
        <p:txBody>
          <a:bodyPr>
            <a:normAutofit/>
          </a:bodyPr>
          <a:lstStyle/>
          <a:p>
            <a:endParaRPr lang="en-US" sz="2400" dirty="0" smtClean="0"/>
          </a:p>
          <a:p>
            <a:r>
              <a:rPr lang="en-US" sz="2400" dirty="0" smtClean="0"/>
              <a:t>There are no very significant differences in the meaning of these 8 words!</a:t>
            </a:r>
          </a:p>
          <a:p>
            <a:endParaRPr lang="en-US" sz="2400" dirty="0"/>
          </a:p>
          <a:p>
            <a:r>
              <a:rPr lang="en-US" sz="2400" dirty="0" smtClean="0"/>
              <a:t>Ex:  “The law provides that there shall be no taxation without representation.” </a:t>
            </a:r>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style>
          <a:lnRef idx="1">
            <a:schemeClr val="accent2"/>
          </a:lnRef>
          <a:fillRef idx="3">
            <a:schemeClr val="accent2"/>
          </a:fillRef>
          <a:effectRef idx="2">
            <a:schemeClr val="accent2"/>
          </a:effectRef>
          <a:fontRef idx="minor">
            <a:schemeClr val="lt1"/>
          </a:fontRef>
        </p:style>
        <p:txBody>
          <a:bodyPr>
            <a:noAutofit/>
          </a:bodyPr>
          <a:lstStyle/>
          <a:p>
            <a:r>
              <a:rPr lang="en-US" sz="2400" dirty="0" smtClean="0"/>
              <a:t>Speaking 1</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r>
              <a:rPr lang="en-US" sz="2400" i="1" dirty="0" smtClean="0"/>
              <a:t>Choose a “favorite law”, one from your jurisdiction or one that you have heard of and describe it to a partner. </a:t>
            </a:r>
          </a:p>
          <a:p>
            <a:endParaRPr lang="en-US" sz="2400" i="1" dirty="0"/>
          </a:p>
          <a:p>
            <a:r>
              <a:rPr lang="en-US" sz="2400" i="1" dirty="0" smtClean="0"/>
              <a:t>Or – if you’re feeling more creative, invent a law and describe it. </a:t>
            </a:r>
          </a:p>
          <a:p>
            <a:endParaRPr lang="en-US" sz="2400" i="1" dirty="0" smtClean="0"/>
          </a:p>
          <a:p>
            <a:r>
              <a:rPr lang="en-US" sz="2400" dirty="0" smtClean="0"/>
              <a:t>(Use as many of the 8 words as possible.) </a:t>
            </a:r>
          </a:p>
          <a:p>
            <a:endParaRPr lang="en-US" sz="2800" dirty="0" smtClean="0"/>
          </a:p>
          <a:p>
            <a:r>
              <a:rPr lang="en-US" sz="2400" dirty="0" smtClean="0"/>
              <a:t>For some mythical laws: </a:t>
            </a:r>
            <a:r>
              <a:rPr lang="en-US" sz="2400" dirty="0" smtClean="0">
                <a:hlinkClick r:id="rId2"/>
              </a:rPr>
              <a:t>http://www.cec.org.uk/press/myths/index.htm</a:t>
            </a: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style>
          <a:lnRef idx="1">
            <a:schemeClr val="accent2"/>
          </a:lnRef>
          <a:fillRef idx="3">
            <a:schemeClr val="accent2"/>
          </a:fillRef>
          <a:effectRef idx="2">
            <a:schemeClr val="accent2"/>
          </a:effectRef>
          <a:fontRef idx="minor">
            <a:schemeClr val="lt1"/>
          </a:fontRef>
        </p:style>
        <p:txBody>
          <a:bodyPr>
            <a:normAutofit/>
          </a:bodyPr>
          <a:lstStyle/>
          <a:p>
            <a:r>
              <a:rPr lang="en-US" sz="2400" dirty="0" smtClean="0"/>
              <a:t>Types of Courts</a:t>
            </a:r>
            <a:endParaRPr lang="en-US" sz="2400" dirty="0"/>
          </a:p>
        </p:txBody>
      </p:sp>
      <p:sp>
        <p:nvSpPr>
          <p:cNvPr id="3" name="Content Placeholder 2"/>
          <p:cNvSpPr>
            <a:spLocks noGrp="1"/>
          </p:cNvSpPr>
          <p:nvPr>
            <p:ph idx="1"/>
          </p:nvPr>
        </p:nvSpPr>
        <p:spPr>
          <a:xfrm>
            <a:off x="457200" y="1066800"/>
            <a:ext cx="8229600" cy="5059363"/>
          </a:xfrm>
        </p:spPr>
        <p:txBody>
          <a:bodyPr>
            <a:normAutofit fontScale="92500" lnSpcReduction="20000"/>
          </a:bodyPr>
          <a:lstStyle/>
          <a:p>
            <a:r>
              <a:rPr lang="en-US" sz="2400" b="1" dirty="0" smtClean="0"/>
              <a:t>Appellate court</a:t>
            </a:r>
            <a:r>
              <a:rPr lang="en-US" sz="2400" dirty="0" smtClean="0"/>
              <a:t>:  (Appeals Court) This is where a case is reviewed which has already been heard in a lower court.</a:t>
            </a:r>
          </a:p>
          <a:p>
            <a:r>
              <a:rPr lang="en-US" sz="2400" b="1" dirty="0" smtClean="0"/>
              <a:t>Crown court</a:t>
            </a:r>
            <a:r>
              <a:rPr lang="en-US" sz="2400" dirty="0" smtClean="0"/>
              <a:t>:  This is where serious cases are held by a judge and a jury in the UK</a:t>
            </a:r>
          </a:p>
          <a:p>
            <a:r>
              <a:rPr lang="en-US" sz="2400" b="1" dirty="0" smtClean="0"/>
              <a:t>High court</a:t>
            </a:r>
            <a:r>
              <a:rPr lang="en-US" sz="2400" dirty="0" smtClean="0"/>
              <a:t>:  This is usually the highest court in the jurisdiction; court of last resort</a:t>
            </a:r>
          </a:p>
          <a:p>
            <a:r>
              <a:rPr lang="en-US" sz="2400" b="1" dirty="0" smtClean="0"/>
              <a:t>Juvenile court</a:t>
            </a:r>
            <a:r>
              <a:rPr lang="en-US" sz="2400" dirty="0" smtClean="0"/>
              <a:t>:  for those under 18</a:t>
            </a:r>
          </a:p>
          <a:p>
            <a:r>
              <a:rPr lang="en-US" sz="2400" b="1" dirty="0" smtClean="0"/>
              <a:t>Lower court</a:t>
            </a:r>
            <a:r>
              <a:rPr lang="en-US" sz="2400" dirty="0" smtClean="0"/>
              <a:t>:  (court of first instance) primary jurisdiction; where a case is heard for the first time.</a:t>
            </a:r>
          </a:p>
          <a:p>
            <a:r>
              <a:rPr lang="en-US" sz="2400" b="1" dirty="0" smtClean="0"/>
              <a:t>Magistrates’ court</a:t>
            </a:r>
            <a:r>
              <a:rPr lang="en-US" sz="2400" dirty="0" smtClean="0"/>
              <a:t>:  small crimes are tried in the UK</a:t>
            </a:r>
          </a:p>
          <a:p>
            <a:r>
              <a:rPr lang="en-US" sz="2400" b="1" dirty="0" smtClean="0"/>
              <a:t>Moot court</a:t>
            </a:r>
            <a:r>
              <a:rPr lang="en-US" sz="2400" dirty="0" smtClean="0"/>
              <a:t>: Where law students argue hypothetical theses.</a:t>
            </a:r>
          </a:p>
          <a:p>
            <a:r>
              <a:rPr lang="en-US" sz="2400" b="1" dirty="0" smtClean="0"/>
              <a:t>Small claims court</a:t>
            </a:r>
            <a:r>
              <a:rPr lang="en-US" sz="2400" dirty="0" smtClean="0"/>
              <a:t>: This is where cases which involve a smaller amount of money are handled.</a:t>
            </a:r>
          </a:p>
          <a:p>
            <a:r>
              <a:rPr lang="en-US" sz="2400" b="1" dirty="0" smtClean="0"/>
              <a:t>Tribunal</a:t>
            </a:r>
            <a:r>
              <a:rPr lang="en-US" sz="2400" dirty="0" smtClean="0"/>
              <a:t>: a group of specially chosen people examine special and particular legal issues</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487362"/>
          </a:xfrm>
        </p:spPr>
        <p:style>
          <a:lnRef idx="1">
            <a:schemeClr val="accent2"/>
          </a:lnRef>
          <a:fillRef idx="3">
            <a:schemeClr val="accent2"/>
          </a:fillRef>
          <a:effectRef idx="2">
            <a:schemeClr val="accent2"/>
          </a:effectRef>
          <a:fontRef idx="minor">
            <a:schemeClr val="lt1"/>
          </a:fontRef>
        </p:style>
        <p:txBody>
          <a:bodyPr>
            <a:normAutofit/>
          </a:bodyPr>
          <a:lstStyle/>
          <a:p>
            <a:r>
              <a:rPr lang="en-US" sz="2400" dirty="0" smtClean="0"/>
              <a:t>Persons in Court</a:t>
            </a:r>
            <a:endParaRPr lang="en-US" sz="2400" dirty="0"/>
          </a:p>
        </p:txBody>
      </p:sp>
      <p:sp>
        <p:nvSpPr>
          <p:cNvPr id="3" name="Content Placeholder 2"/>
          <p:cNvSpPr>
            <a:spLocks noGrp="1"/>
          </p:cNvSpPr>
          <p:nvPr>
            <p:ph idx="1"/>
          </p:nvPr>
        </p:nvSpPr>
        <p:spPr>
          <a:xfrm>
            <a:off x="457200" y="1066800"/>
            <a:ext cx="8229600" cy="5059363"/>
          </a:xfrm>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style>
          <a:lnRef idx="1">
            <a:schemeClr val="accent2"/>
          </a:lnRef>
          <a:fillRef idx="3">
            <a:schemeClr val="accent2"/>
          </a:fillRef>
          <a:effectRef idx="2">
            <a:schemeClr val="accent2"/>
          </a:effectRef>
          <a:fontRef idx="minor">
            <a:schemeClr val="lt1"/>
          </a:fontRef>
        </p:style>
        <p:txBody>
          <a:bodyPr>
            <a:noAutofit/>
          </a:bodyPr>
          <a:lstStyle/>
          <a:p>
            <a:r>
              <a:rPr lang="en-US" sz="1800" dirty="0" smtClean="0"/>
              <a:t>page 1</a:t>
            </a:r>
            <a:endParaRPr lang="en-US" sz="1800" dirty="0"/>
          </a:p>
        </p:txBody>
      </p:sp>
      <p:sp>
        <p:nvSpPr>
          <p:cNvPr id="3" name="Content Placeholder 2"/>
          <p:cNvSpPr>
            <a:spLocks noGrp="1"/>
          </p:cNvSpPr>
          <p:nvPr>
            <p:ph idx="1"/>
          </p:nvPr>
        </p:nvSpPr>
        <p:spPr>
          <a:xfrm>
            <a:off x="457200" y="685800"/>
            <a:ext cx="8229600" cy="5440363"/>
          </a:xfrm>
        </p:spPr>
        <p:txBody>
          <a:bodyPr>
            <a:normAutofit/>
          </a:bodyPr>
          <a:lstStyle/>
          <a:p>
            <a:pPr>
              <a:buNone/>
            </a:pPr>
            <a:endParaRPr lang="en-US" sz="2000" dirty="0" smtClean="0"/>
          </a:p>
          <a:p>
            <a:pPr>
              <a:buNone/>
            </a:pPr>
            <a:endParaRPr lang="en-US" sz="2000" dirty="0"/>
          </a:p>
          <a:p>
            <a:pPr>
              <a:buNone/>
            </a:pPr>
            <a:r>
              <a:rPr lang="en-US" sz="2000" dirty="0" smtClean="0"/>
              <a:t>As an opening </a:t>
            </a:r>
            <a:r>
              <a:rPr lang="en-US" sz="2000" dirty="0"/>
              <a:t>d</a:t>
            </a:r>
            <a:r>
              <a:rPr lang="en-US" sz="2000" dirty="0" smtClean="0"/>
              <a:t>iscussion: </a:t>
            </a:r>
          </a:p>
          <a:p>
            <a:pPr>
              <a:buNone/>
            </a:pPr>
            <a:endParaRPr lang="en-US" sz="2000" dirty="0"/>
          </a:p>
          <a:p>
            <a:pPr algn="ctr">
              <a:buNone/>
            </a:pPr>
            <a:r>
              <a:rPr lang="en-US" sz="2000" dirty="0" smtClean="0"/>
              <a:t>Q:  </a:t>
            </a:r>
            <a:r>
              <a:rPr lang="en-US" sz="2000" i="1" dirty="0" smtClean="0"/>
              <a:t>What are the differences between Common Law and Civil Law</a:t>
            </a:r>
            <a:r>
              <a:rPr lang="en-US" sz="2000" dirty="0" smtClean="0"/>
              <a:t>?</a:t>
            </a:r>
          </a:p>
          <a:p>
            <a:pPr algn="ctr">
              <a:buNone/>
            </a:pPr>
            <a:endParaRPr lang="en-US" sz="2000" dirty="0"/>
          </a:p>
          <a:p>
            <a:pPr algn="ctr"/>
            <a:r>
              <a:rPr lang="en-US" sz="2000" dirty="0" smtClean="0"/>
              <a:t>Which jurisdictions around the world use which body of law?</a:t>
            </a:r>
          </a:p>
          <a:p>
            <a:pPr algn="ctr">
              <a:buNone/>
            </a:pPr>
            <a:endParaRPr lang="en-US" sz="2000" dirty="0"/>
          </a:p>
          <a:p>
            <a:pPr algn="ctr"/>
            <a:r>
              <a:rPr lang="en-US" sz="2000" dirty="0" smtClean="0"/>
              <a:t>What do you know about the histories of these two bodies?</a:t>
            </a:r>
          </a:p>
          <a:p>
            <a:pPr algn="ctr">
              <a:buNone/>
            </a:pPr>
            <a:endParaRPr lang="en-US" sz="2000" dirty="0"/>
          </a:p>
          <a:p>
            <a:pPr algn="ctr"/>
            <a:r>
              <a:rPr lang="en-US" sz="2000" dirty="0" smtClean="0"/>
              <a:t>What is the primary source of laws under each body?</a:t>
            </a:r>
          </a:p>
          <a:p>
            <a:pPr algn="ctr">
              <a:buNone/>
            </a:pPr>
            <a:endParaRPr lang="en-US" sz="2000" dirty="0"/>
          </a:p>
          <a:p>
            <a:pPr algn="ctr">
              <a:buNone/>
            </a:pPr>
            <a:endParaRPr lang="en-US" sz="2000" dirty="0" smtClean="0"/>
          </a:p>
          <a:p>
            <a:pPr algn="ctr">
              <a:buNone/>
            </a:pPr>
            <a:endParaRPr lang="en-US" sz="2000" dirty="0"/>
          </a:p>
          <a:p>
            <a:pPr algn="ctr">
              <a:buNone/>
            </a:pPr>
            <a:endParaRPr lang="en-US" sz="2000" dirty="0" smtClean="0"/>
          </a:p>
          <a:p>
            <a:pPr>
              <a:buNone/>
            </a:pPr>
            <a:endParaRPr lang="en-US" sz="2000" dirty="0"/>
          </a:p>
          <a:p>
            <a:pPr>
              <a:buNone/>
            </a:pPr>
            <a:endParaRPr lang="en-US" sz="2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style>
          <a:lnRef idx="1">
            <a:schemeClr val="accent2"/>
          </a:lnRef>
          <a:fillRef idx="3">
            <a:schemeClr val="accent2"/>
          </a:fillRef>
          <a:effectRef idx="2">
            <a:schemeClr val="accent2"/>
          </a:effectRef>
          <a:fontRef idx="minor">
            <a:schemeClr val="lt1"/>
          </a:fontRef>
        </p:style>
        <p:txBody>
          <a:bodyPr>
            <a:noAutofit/>
          </a:bodyPr>
          <a:lstStyle/>
          <a:p>
            <a:r>
              <a:rPr lang="en-US" sz="1800" dirty="0" smtClean="0"/>
              <a:t>Page 2</a:t>
            </a:r>
            <a:endParaRPr lang="en-US" sz="1800" dirty="0"/>
          </a:p>
        </p:txBody>
      </p:sp>
      <p:sp>
        <p:nvSpPr>
          <p:cNvPr id="3" name="Content Placeholder 2"/>
          <p:cNvSpPr>
            <a:spLocks noGrp="1"/>
          </p:cNvSpPr>
          <p:nvPr>
            <p:ph idx="1"/>
          </p:nvPr>
        </p:nvSpPr>
        <p:spPr>
          <a:xfrm>
            <a:off x="457200" y="457200"/>
            <a:ext cx="8229600" cy="5668963"/>
          </a:xfrm>
        </p:spPr>
        <p:txBody>
          <a:bodyPr>
            <a:normAutofit/>
          </a:bodyPr>
          <a:lstStyle/>
          <a:p>
            <a:endParaRPr lang="en-US" sz="2000" dirty="0" smtClean="0"/>
          </a:p>
          <a:p>
            <a:r>
              <a:rPr lang="en-US" sz="2000" dirty="0" smtClean="0"/>
              <a:t>Common Law is used in England , Wales and Northern Ireland, most of the USA (except Louisiana), most of Canada (except Quebec) and most of the former British Empire /Commonwealth. It originated in England and was </a:t>
            </a:r>
            <a:r>
              <a:rPr lang="en-US" sz="2000" dirty="0" err="1" smtClean="0"/>
              <a:t>institutionalised</a:t>
            </a:r>
            <a:r>
              <a:rPr lang="en-US" sz="2000" dirty="0" smtClean="0"/>
              <a:t> by King Henry II who created a unified or “common” system for the whole country.</a:t>
            </a:r>
          </a:p>
          <a:p>
            <a:endParaRPr lang="en-US" sz="2000" dirty="0"/>
          </a:p>
          <a:p>
            <a:r>
              <a:rPr lang="en-US" sz="2000" dirty="0" smtClean="0"/>
              <a:t>Civil Law is based on Roman Law, especially Emperor Justinian’s </a:t>
            </a:r>
            <a:r>
              <a:rPr lang="en-US" sz="2000" i="1" dirty="0" smtClean="0"/>
              <a:t>Corpus </a:t>
            </a:r>
            <a:r>
              <a:rPr lang="en-US" sz="2000" i="1" dirty="0" err="1" smtClean="0"/>
              <a:t>Juris</a:t>
            </a:r>
            <a:r>
              <a:rPr lang="en-US" sz="2000" i="1" dirty="0" smtClean="0"/>
              <a:t> </a:t>
            </a:r>
            <a:r>
              <a:rPr lang="en-US" sz="2000" i="1" dirty="0" err="1" smtClean="0"/>
              <a:t>Civilis</a:t>
            </a:r>
            <a:r>
              <a:rPr lang="en-US" sz="2000" i="1" dirty="0" smtClean="0"/>
              <a:t>. </a:t>
            </a:r>
            <a:r>
              <a:rPr lang="en-US" sz="2000" dirty="0" smtClean="0"/>
              <a:t>Under Civil Law, courts base their decisions on codes and statutes from legislation. This is slightly different from common law where laws come mainly from customs, usage and previous court decisions (</a:t>
            </a:r>
            <a:r>
              <a:rPr lang="en-US" sz="2000" i="1" dirty="0" smtClean="0"/>
              <a:t>precedents</a:t>
            </a:r>
            <a:r>
              <a:rPr lang="en-US" sz="2000" dirty="0" smtClean="0"/>
              <a:t>). Of course, common law jurisdictions have legislation, but this is technically seen as an incursion into the system. </a:t>
            </a:r>
          </a:p>
          <a:p>
            <a:endParaRPr lang="en-US" sz="2000" dirty="0" smtClean="0"/>
          </a:p>
          <a:p>
            <a:r>
              <a:rPr lang="en-US" sz="2000" dirty="0" smtClean="0"/>
              <a:t>There are also many jurisdictions which use a mixture of common or civil law with Islamic (</a:t>
            </a:r>
            <a:r>
              <a:rPr lang="en-US" sz="2000" dirty="0" err="1" smtClean="0"/>
              <a:t>Shariah</a:t>
            </a:r>
            <a:r>
              <a:rPr lang="en-US" sz="2000" dirty="0" smtClean="0"/>
              <a:t>) law. </a:t>
            </a:r>
            <a:r>
              <a:rPr lang="en-US" sz="2000" dirty="0" smtClean="0">
                <a:hlinkClick r:id="rId2"/>
              </a:rPr>
              <a:t>(http://www.droitcivil.uottawa.ca/world-legal-systems/eng-tableau.html)</a:t>
            </a:r>
            <a:endParaRPr lang="en-US" sz="2000" dirty="0" smtClean="0"/>
          </a:p>
          <a:p>
            <a:endParaRPr lang="en-US" sz="2000" i="1" dirty="0"/>
          </a:p>
          <a:p>
            <a:endParaRPr lang="en-US" sz="2000" i="1" dirty="0" smtClean="0"/>
          </a:p>
          <a:p>
            <a:endParaRPr lang="en-US" sz="2400" dirty="0"/>
          </a:p>
          <a:p>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457200"/>
          </a:xfrm>
        </p:spPr>
        <p:style>
          <a:lnRef idx="1">
            <a:schemeClr val="accent2"/>
          </a:lnRef>
          <a:fillRef idx="3">
            <a:schemeClr val="accent2"/>
          </a:fillRef>
          <a:effectRef idx="2">
            <a:schemeClr val="accent2"/>
          </a:effectRef>
          <a:fontRef idx="minor">
            <a:schemeClr val="lt1"/>
          </a:fontRef>
        </p:style>
        <p:txBody>
          <a:bodyPr>
            <a:noAutofit/>
          </a:bodyPr>
          <a:lstStyle/>
          <a:p>
            <a:r>
              <a:rPr lang="en-US" sz="2400" dirty="0" smtClean="0"/>
              <a:t>Key terms</a:t>
            </a:r>
            <a:endParaRPr lang="en-US" sz="2400" dirty="0"/>
          </a:p>
        </p:txBody>
      </p:sp>
      <p:sp>
        <p:nvSpPr>
          <p:cNvPr id="3" name="Content Placeholder 2"/>
          <p:cNvSpPr>
            <a:spLocks noGrp="1"/>
          </p:cNvSpPr>
          <p:nvPr>
            <p:ph idx="1"/>
          </p:nvPr>
        </p:nvSpPr>
        <p:spPr>
          <a:xfrm>
            <a:off x="457200" y="762000"/>
            <a:ext cx="8229600" cy="5364163"/>
          </a:xfrm>
        </p:spPr>
        <p:txBody>
          <a:bodyPr>
            <a:normAutofit/>
          </a:bodyPr>
          <a:lstStyle/>
          <a:p>
            <a:pPr>
              <a:buNone/>
            </a:pPr>
            <a:r>
              <a:rPr lang="en-US" sz="2200" dirty="0" smtClean="0"/>
              <a:t>The two most internationally important bodies of law are: </a:t>
            </a:r>
          </a:p>
          <a:p>
            <a:r>
              <a:rPr lang="en-US" sz="2200" b="1" dirty="0" smtClean="0"/>
              <a:t>Common Law </a:t>
            </a:r>
            <a:r>
              <a:rPr lang="en-US" sz="2200" dirty="0" smtClean="0"/>
              <a:t>:  Mainly based on existing customs, usage and previous decisions (precedent)</a:t>
            </a:r>
          </a:p>
          <a:p>
            <a:r>
              <a:rPr lang="en-US" sz="2200" b="1" dirty="0" smtClean="0"/>
              <a:t>Civil Law </a:t>
            </a:r>
            <a:r>
              <a:rPr lang="en-US" sz="2200" dirty="0" smtClean="0"/>
              <a:t>:  Based on </a:t>
            </a:r>
            <a:r>
              <a:rPr lang="en-US" sz="2200" i="1" dirty="0" smtClean="0"/>
              <a:t>codified</a:t>
            </a:r>
            <a:r>
              <a:rPr lang="en-US" sz="2200" dirty="0" smtClean="0"/>
              <a:t> written laws; written legal codes based on </a:t>
            </a:r>
            <a:r>
              <a:rPr lang="en-US" sz="2200" i="1" dirty="0" smtClean="0"/>
              <a:t>normative principles</a:t>
            </a:r>
          </a:p>
          <a:p>
            <a:r>
              <a:rPr lang="en-US" sz="2200" b="1" dirty="0" smtClean="0"/>
              <a:t>Criminal Law </a:t>
            </a:r>
            <a:r>
              <a:rPr lang="en-US" sz="2200" dirty="0" smtClean="0"/>
              <a:t>: an area of law dealing with crimes and punishments; includes fines and imprisonment</a:t>
            </a:r>
          </a:p>
          <a:p>
            <a:pPr>
              <a:buNone/>
            </a:pPr>
            <a:endParaRPr lang="en-US" sz="2200" dirty="0" smtClean="0"/>
          </a:p>
          <a:p>
            <a:pPr>
              <a:buNone/>
            </a:pPr>
            <a:r>
              <a:rPr lang="en-US" sz="2200" dirty="0" smtClean="0"/>
              <a:t>*common-law jurisdictions are typically those of English-speaking countries such as England, Wales, Northern Ireland and the U.S. </a:t>
            </a:r>
          </a:p>
          <a:p>
            <a:pPr>
              <a:buNone/>
            </a:pPr>
            <a:endParaRPr lang="en-US" sz="2200" dirty="0" smtClean="0"/>
          </a:p>
          <a:p>
            <a:pPr>
              <a:buNone/>
            </a:pPr>
            <a:r>
              <a:rPr lang="en-US" sz="2200" dirty="0" smtClean="0"/>
              <a:t>*civil law covers the majority of Europe, Asia, South America and much of Africa</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style>
          <a:lnRef idx="1">
            <a:schemeClr val="accent2"/>
          </a:lnRef>
          <a:fillRef idx="3">
            <a:schemeClr val="accent2"/>
          </a:fillRef>
          <a:effectRef idx="2">
            <a:schemeClr val="accent2"/>
          </a:effectRef>
          <a:fontRef idx="minor">
            <a:schemeClr val="lt1"/>
          </a:fontRef>
        </p:style>
        <p:txBody>
          <a:bodyPr>
            <a:normAutofit/>
          </a:bodyPr>
          <a:lstStyle/>
          <a:p>
            <a:r>
              <a:rPr lang="en-US" sz="2400" dirty="0" smtClean="0"/>
              <a:t>Legal Jurisdictions</a:t>
            </a:r>
            <a:endParaRPr lang="en-US" sz="24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06898" y="914400"/>
            <a:ext cx="8282606" cy="3810000"/>
          </a:xfrm>
          <a:prstGeom prst="rect">
            <a:avLst/>
          </a:prstGeom>
          <a:noFill/>
          <a:ln w="9525">
            <a:noFill/>
            <a:miter lim="800000"/>
            <a:headEnd/>
            <a:tailEnd/>
          </a:ln>
        </p:spPr>
      </p:pic>
      <p:sp>
        <p:nvSpPr>
          <p:cNvPr id="6" name="TextBox 5"/>
          <p:cNvSpPr txBox="1"/>
          <p:nvPr/>
        </p:nvSpPr>
        <p:spPr>
          <a:xfrm>
            <a:off x="2819400" y="4876800"/>
            <a:ext cx="5181600" cy="1200329"/>
          </a:xfrm>
          <a:prstGeom prst="rect">
            <a:avLst/>
          </a:prstGeom>
          <a:noFill/>
        </p:spPr>
        <p:txBody>
          <a:bodyPr wrap="square" rtlCol="0">
            <a:spAutoFit/>
          </a:bodyPr>
          <a:lstStyle/>
          <a:p>
            <a:r>
              <a:rPr lang="en-US" dirty="0" smtClean="0"/>
              <a:t>Red – Common Law Jurisdictions</a:t>
            </a:r>
          </a:p>
          <a:p>
            <a:r>
              <a:rPr lang="en-US" dirty="0" smtClean="0"/>
              <a:t>Blue – Civil Law Jurisdictions</a:t>
            </a:r>
          </a:p>
          <a:p>
            <a:r>
              <a:rPr lang="en-US" dirty="0" smtClean="0"/>
              <a:t>Brown – Mixed/</a:t>
            </a:r>
            <a:r>
              <a:rPr lang="en-US" dirty="0" err="1" smtClean="0"/>
              <a:t>Bijuridical</a:t>
            </a:r>
            <a:r>
              <a:rPr lang="en-US" dirty="0" smtClean="0"/>
              <a:t> (Common and Civil Law)</a:t>
            </a:r>
          </a:p>
          <a:p>
            <a:r>
              <a:rPr lang="en-US" dirty="0" smtClean="0"/>
              <a:t>Yellow – </a:t>
            </a:r>
            <a:r>
              <a:rPr lang="en-US" dirty="0" err="1" smtClean="0"/>
              <a:t>Shariah</a:t>
            </a:r>
            <a:r>
              <a:rPr lang="en-US" dirty="0" smtClean="0"/>
              <a:t> or </a:t>
            </a:r>
            <a:r>
              <a:rPr lang="en-US" dirty="0" err="1" smtClean="0"/>
              <a:t>Fiqh</a:t>
            </a:r>
            <a:r>
              <a:rPr lang="en-US" dirty="0" smtClean="0"/>
              <a:t> Jurisdictions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style>
          <a:lnRef idx="1">
            <a:schemeClr val="accent2"/>
          </a:lnRef>
          <a:fillRef idx="3">
            <a:schemeClr val="accent2"/>
          </a:fillRef>
          <a:effectRef idx="2">
            <a:schemeClr val="accent2"/>
          </a:effectRef>
          <a:fontRef idx="minor">
            <a:schemeClr val="lt1"/>
          </a:fontRef>
        </p:style>
        <p:txBody>
          <a:bodyPr>
            <a:noAutofit/>
          </a:bodyPr>
          <a:lstStyle/>
          <a:p>
            <a:r>
              <a:rPr lang="en-US" sz="2400" dirty="0" smtClean="0"/>
              <a:t>Language Notes</a:t>
            </a:r>
            <a:endParaRPr lang="en-US" sz="2400" dirty="0"/>
          </a:p>
        </p:txBody>
      </p:sp>
      <p:sp>
        <p:nvSpPr>
          <p:cNvPr id="5" name="Content Placeholder 4"/>
          <p:cNvSpPr>
            <a:spLocks noGrp="1"/>
          </p:cNvSpPr>
          <p:nvPr>
            <p:ph idx="1"/>
          </p:nvPr>
        </p:nvSpPr>
        <p:spPr>
          <a:xfrm>
            <a:off x="457200" y="762000"/>
            <a:ext cx="8229600" cy="5364163"/>
          </a:xfrm>
        </p:spPr>
        <p:txBody>
          <a:bodyPr>
            <a:noAutofit/>
          </a:bodyPr>
          <a:lstStyle/>
          <a:p>
            <a:r>
              <a:rPr lang="en-US" sz="2400" dirty="0" smtClean="0"/>
              <a:t>Use of the term “</a:t>
            </a:r>
            <a:r>
              <a:rPr lang="en-US" sz="2400" b="1" dirty="0" smtClean="0"/>
              <a:t>jurisdiction</a:t>
            </a:r>
            <a:r>
              <a:rPr lang="en-US" sz="2400" dirty="0" smtClean="0"/>
              <a:t>” is more accurate than the term “country” when referring to geographic relevance. Some countries have several jurisdictions: such as Canada, the UK and the U.S.</a:t>
            </a:r>
          </a:p>
          <a:p>
            <a:r>
              <a:rPr lang="en-US" sz="2400" dirty="0" smtClean="0"/>
              <a:t>The </a:t>
            </a:r>
            <a:r>
              <a:rPr lang="en-US" sz="2400" b="1" dirty="0" smtClean="0"/>
              <a:t>Law of Torts </a:t>
            </a:r>
            <a:r>
              <a:rPr lang="en-US" sz="2400" dirty="0" smtClean="0"/>
              <a:t>is a major branch of common law. It means “civil wrong” and covers all cases of damage or injury, either through negligence or willful misconduct.</a:t>
            </a:r>
          </a:p>
          <a:p>
            <a:r>
              <a:rPr lang="en-US" sz="2400" dirty="0"/>
              <a:t> </a:t>
            </a:r>
            <a:r>
              <a:rPr lang="en-US" sz="2400" b="1" dirty="0" smtClean="0"/>
              <a:t>Normative principles </a:t>
            </a:r>
            <a:r>
              <a:rPr lang="en-US" sz="2400" dirty="0" smtClean="0"/>
              <a:t>prescribe the way something ought to be, rather than describe the way it actually is.</a:t>
            </a:r>
          </a:p>
          <a:p>
            <a:r>
              <a:rPr lang="en-US" sz="2400" b="1" dirty="0" smtClean="0"/>
              <a:t>Precedents</a:t>
            </a:r>
            <a:r>
              <a:rPr lang="en-US" sz="2400" dirty="0" smtClean="0"/>
              <a:t> are previous court decisions which are used as the </a:t>
            </a:r>
            <a:r>
              <a:rPr lang="en-US" sz="2400" i="1" dirty="0" smtClean="0"/>
              <a:t>basis for </a:t>
            </a:r>
            <a:r>
              <a:rPr lang="en-US" sz="2400" dirty="0" smtClean="0"/>
              <a:t>later decisions.</a:t>
            </a:r>
          </a:p>
          <a:p>
            <a:r>
              <a:rPr lang="en-US" sz="2400" dirty="0" smtClean="0"/>
              <a:t>If you are </a:t>
            </a:r>
            <a:r>
              <a:rPr lang="en-US" sz="2400" b="1" i="1" dirty="0" smtClean="0"/>
              <a:t>bound by </a:t>
            </a:r>
            <a:r>
              <a:rPr lang="en-US" sz="2400" dirty="0" smtClean="0"/>
              <a:t>a law, you must act </a:t>
            </a:r>
            <a:r>
              <a:rPr lang="en-US" sz="2400" i="1" dirty="0" smtClean="0"/>
              <a:t>according to </a:t>
            </a:r>
            <a:r>
              <a:rPr lang="en-US" sz="2400" dirty="0" smtClean="0"/>
              <a:t>that law.</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style>
          <a:lnRef idx="1">
            <a:schemeClr val="accent2"/>
          </a:lnRef>
          <a:fillRef idx="3">
            <a:schemeClr val="accent2"/>
          </a:fillRef>
          <a:effectRef idx="2">
            <a:schemeClr val="accent2"/>
          </a:effectRef>
          <a:fontRef idx="minor">
            <a:schemeClr val="lt1"/>
          </a:fontRef>
        </p:style>
        <p:txBody>
          <a:bodyPr>
            <a:normAutofit/>
          </a:bodyPr>
          <a:lstStyle/>
          <a:p>
            <a:r>
              <a:rPr lang="en-US" sz="2000" dirty="0" smtClean="0"/>
              <a:t>Types of Laws</a:t>
            </a:r>
            <a:endParaRPr lang="en-US" sz="2000" dirty="0"/>
          </a:p>
        </p:txBody>
      </p:sp>
      <p:sp>
        <p:nvSpPr>
          <p:cNvPr id="3" name="Content Placeholder 2"/>
          <p:cNvSpPr>
            <a:spLocks noGrp="1"/>
          </p:cNvSpPr>
          <p:nvPr>
            <p:ph idx="1"/>
          </p:nvPr>
        </p:nvSpPr>
        <p:spPr>
          <a:xfrm>
            <a:off x="457200" y="990600"/>
            <a:ext cx="8229600" cy="5135563"/>
          </a:xfrm>
        </p:spPr>
        <p:txBody>
          <a:bodyPr>
            <a:normAutofit/>
          </a:bodyPr>
          <a:lstStyle/>
          <a:p>
            <a:pPr algn="ctr"/>
            <a:endParaRPr lang="en-US" sz="2400" dirty="0" smtClean="0"/>
          </a:p>
          <a:p>
            <a:pPr algn="ctr"/>
            <a:endParaRPr lang="en-US" sz="2400" dirty="0"/>
          </a:p>
          <a:p>
            <a:pPr algn="ctr"/>
            <a:endParaRPr lang="en-US" sz="2400" dirty="0" smtClean="0"/>
          </a:p>
          <a:p>
            <a:pPr algn="ctr"/>
            <a:r>
              <a:rPr lang="en-US" sz="2400" dirty="0" smtClean="0"/>
              <a:t>What kinds of institutions issue laws?</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style>
          <a:lnRef idx="1">
            <a:schemeClr val="accent2"/>
          </a:lnRef>
          <a:fillRef idx="3">
            <a:schemeClr val="accent2"/>
          </a:fillRef>
          <a:effectRef idx="2">
            <a:schemeClr val="accent2"/>
          </a:effectRef>
          <a:fontRef idx="minor">
            <a:schemeClr val="lt1"/>
          </a:fontRef>
        </p:style>
        <p:txBody>
          <a:bodyPr>
            <a:noAutofit/>
          </a:bodyPr>
          <a:lstStyle/>
          <a:p>
            <a:r>
              <a:rPr lang="en-US" sz="2400" dirty="0" smtClean="0"/>
              <a:t>Types of Laws</a:t>
            </a:r>
            <a:endParaRPr lang="en-US" sz="2400" dirty="0"/>
          </a:p>
        </p:txBody>
      </p:sp>
      <p:sp>
        <p:nvSpPr>
          <p:cNvPr id="3" name="Content Placeholder 2"/>
          <p:cNvSpPr>
            <a:spLocks noGrp="1"/>
          </p:cNvSpPr>
          <p:nvPr>
            <p:ph idx="1"/>
          </p:nvPr>
        </p:nvSpPr>
        <p:spPr>
          <a:xfrm>
            <a:off x="457200" y="838200"/>
            <a:ext cx="8229600" cy="5287963"/>
          </a:xfrm>
        </p:spPr>
        <p:txBody>
          <a:bodyPr/>
          <a:lstStyle/>
          <a:p>
            <a:r>
              <a:rPr lang="en-US" i="1" dirty="0" smtClean="0"/>
              <a:t>Various institutions that enact laws</a:t>
            </a:r>
            <a:r>
              <a:rPr lang="en-US" dirty="0" smtClean="0"/>
              <a:t>:</a:t>
            </a:r>
          </a:p>
          <a:p>
            <a:endParaRPr lang="en-US" dirty="0"/>
          </a:p>
          <a:p>
            <a:r>
              <a:rPr lang="en-US" dirty="0" smtClean="0"/>
              <a:t>National governments</a:t>
            </a:r>
          </a:p>
          <a:p>
            <a:r>
              <a:rPr lang="en-US" dirty="0" smtClean="0"/>
              <a:t>Local authorities</a:t>
            </a:r>
          </a:p>
          <a:p>
            <a:r>
              <a:rPr lang="en-US" dirty="0" smtClean="0"/>
              <a:t>State governments</a:t>
            </a:r>
          </a:p>
          <a:p>
            <a:r>
              <a:rPr lang="en-US" dirty="0" smtClean="0"/>
              <a:t>Government agencies</a:t>
            </a:r>
          </a:p>
          <a:p>
            <a:r>
              <a:rPr lang="en-US" dirty="0" smtClean="0"/>
              <a:t>Supra-national institutions </a:t>
            </a:r>
          </a:p>
          <a:p>
            <a:pPr>
              <a:buNone/>
            </a:pPr>
            <a:r>
              <a:rPr lang="en-US" dirty="0"/>
              <a:t>	</a:t>
            </a:r>
            <a:r>
              <a:rPr lang="en-US" dirty="0" smtClean="0"/>
              <a:t>		(such as the EU and the UN)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style>
          <a:lnRef idx="1">
            <a:schemeClr val="accent2"/>
          </a:lnRef>
          <a:fillRef idx="3">
            <a:schemeClr val="accent2"/>
          </a:fillRef>
          <a:effectRef idx="2">
            <a:schemeClr val="accent2"/>
          </a:effectRef>
          <a:fontRef idx="minor">
            <a:schemeClr val="lt1"/>
          </a:fontRef>
        </p:style>
        <p:txBody>
          <a:bodyPr>
            <a:noAutofit/>
          </a:bodyPr>
          <a:lstStyle/>
          <a:p>
            <a:r>
              <a:rPr lang="en-US" sz="2800" dirty="0" smtClean="0"/>
              <a:t>Types of Laws</a:t>
            </a:r>
            <a:endParaRPr lang="en-US" sz="2800" dirty="0"/>
          </a:p>
        </p:txBody>
      </p:sp>
      <p:sp>
        <p:nvSpPr>
          <p:cNvPr id="3" name="Content Placeholder 2"/>
          <p:cNvSpPr>
            <a:spLocks noGrp="1"/>
          </p:cNvSpPr>
          <p:nvPr>
            <p:ph idx="1"/>
          </p:nvPr>
        </p:nvSpPr>
        <p:spPr>
          <a:xfrm>
            <a:off x="457200" y="1143000"/>
            <a:ext cx="8229600" cy="4983163"/>
          </a:xfrm>
        </p:spPr>
        <p:txBody>
          <a:bodyPr>
            <a:normAutofit lnSpcReduction="10000"/>
          </a:bodyPr>
          <a:lstStyle/>
          <a:p>
            <a:pPr>
              <a:buNone/>
            </a:pPr>
            <a:r>
              <a:rPr lang="en-US" sz="1800" b="1" dirty="0"/>
              <a:t>L</a:t>
            </a:r>
            <a:r>
              <a:rPr lang="en-US" sz="1800" b="1" dirty="0" smtClean="0"/>
              <a:t>egal documents that define laws:</a:t>
            </a:r>
            <a:r>
              <a:rPr lang="en-US" sz="1800" dirty="0" smtClean="0"/>
              <a:t> </a:t>
            </a:r>
          </a:p>
          <a:p>
            <a:pPr>
              <a:buNone/>
            </a:pPr>
            <a:endParaRPr lang="en-US" sz="2000" dirty="0"/>
          </a:p>
          <a:p>
            <a:pPr>
              <a:buNone/>
            </a:pPr>
            <a:r>
              <a:rPr lang="en-US" sz="2000" b="1" u="sng" dirty="0" smtClean="0"/>
              <a:t>Directives</a:t>
            </a:r>
            <a:r>
              <a:rPr lang="en-US" sz="2000" b="1" dirty="0" smtClean="0"/>
              <a:t>:</a:t>
            </a:r>
            <a:r>
              <a:rPr lang="en-US" sz="2000" dirty="0" smtClean="0"/>
              <a:t>  orders from a central authority to be carried out according to local initiative</a:t>
            </a:r>
          </a:p>
          <a:p>
            <a:pPr>
              <a:buNone/>
            </a:pPr>
            <a:endParaRPr lang="en-US" sz="2000" dirty="0" smtClean="0"/>
          </a:p>
          <a:p>
            <a:pPr>
              <a:buNone/>
            </a:pPr>
            <a:r>
              <a:rPr lang="en-US" sz="2000" b="1" u="sng" dirty="0" smtClean="0"/>
              <a:t>Regulations</a:t>
            </a:r>
            <a:r>
              <a:rPr lang="en-US" sz="2000" dirty="0" smtClean="0"/>
              <a:t>:  somewhat detailed rules set by or issued by a government agency</a:t>
            </a:r>
          </a:p>
          <a:p>
            <a:pPr>
              <a:buNone/>
            </a:pPr>
            <a:endParaRPr lang="en-US" sz="2000" dirty="0" smtClean="0"/>
          </a:p>
          <a:p>
            <a:pPr>
              <a:buNone/>
            </a:pPr>
            <a:r>
              <a:rPr lang="en-US" sz="2000" b="1" u="sng" dirty="0" smtClean="0"/>
              <a:t>Ordinance</a:t>
            </a:r>
            <a:r>
              <a:rPr lang="en-US" sz="2000" b="1" dirty="0" smtClean="0"/>
              <a:t>:  </a:t>
            </a:r>
            <a:r>
              <a:rPr lang="en-US" sz="2000" dirty="0" smtClean="0"/>
              <a:t>law enacted by a town, city or county government; also: “by-law”</a:t>
            </a:r>
          </a:p>
          <a:p>
            <a:pPr>
              <a:buNone/>
            </a:pPr>
            <a:endParaRPr lang="en-US" sz="2000" dirty="0" smtClean="0"/>
          </a:p>
          <a:p>
            <a:pPr>
              <a:buNone/>
            </a:pPr>
            <a:r>
              <a:rPr lang="en-US" sz="2000" b="1" u="sng" dirty="0" smtClean="0"/>
              <a:t>Statute</a:t>
            </a:r>
            <a:r>
              <a:rPr lang="en-US" sz="2000" b="1" dirty="0" smtClean="0"/>
              <a:t>:  </a:t>
            </a:r>
            <a:r>
              <a:rPr lang="en-US" sz="2000" dirty="0" smtClean="0"/>
              <a:t>Formal written law enacted by a legislative body</a:t>
            </a:r>
          </a:p>
          <a:p>
            <a:pPr>
              <a:buNone/>
            </a:pPr>
            <a:endParaRPr lang="en-US" sz="2000" dirty="0" smtClean="0"/>
          </a:p>
          <a:p>
            <a:pPr>
              <a:buNone/>
            </a:pPr>
            <a:r>
              <a:rPr lang="en-US" sz="2000" b="1" u="sng" dirty="0" smtClean="0"/>
              <a:t>Bill</a:t>
            </a:r>
            <a:r>
              <a:rPr lang="en-US" sz="2000" dirty="0" smtClean="0"/>
              <a:t>: draft of a law before it is officially enacted or passed. </a:t>
            </a:r>
          </a:p>
          <a:p>
            <a:pPr>
              <a:buNone/>
            </a:pPr>
            <a:r>
              <a:rPr lang="en-US" sz="2000" dirty="0" smtClean="0"/>
              <a:t>					Ex: “The bill was passed into law.” </a:t>
            </a: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576</TotalTime>
  <Words>902</Words>
  <Application>Microsoft Office PowerPoint</Application>
  <PresentationFormat>On-screen Show (4:3)</PresentationFormat>
  <Paragraphs>103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Unit 1: The Practice of Law</vt:lpstr>
      <vt:lpstr>page 1</vt:lpstr>
      <vt:lpstr>Page 2</vt:lpstr>
      <vt:lpstr>Key terms</vt:lpstr>
      <vt:lpstr>Legal Jurisdictions</vt:lpstr>
      <vt:lpstr>Language Notes</vt:lpstr>
      <vt:lpstr>Types of Laws</vt:lpstr>
      <vt:lpstr>Types of Laws</vt:lpstr>
      <vt:lpstr>Types of Laws</vt:lpstr>
      <vt:lpstr>Language Notes</vt:lpstr>
      <vt:lpstr>Speaking 1: Language Note</vt:lpstr>
      <vt:lpstr>Speaking 1</vt:lpstr>
      <vt:lpstr>Types of Courts</vt:lpstr>
      <vt:lpstr>Persons in Court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The Practice of Law</dc:title>
  <dc:creator>rennaissance machine</dc:creator>
  <cp:lastModifiedBy>rennaissance machine</cp:lastModifiedBy>
  <cp:revision>26</cp:revision>
  <dcterms:created xsi:type="dcterms:W3CDTF">2012-02-26T11:21:15Z</dcterms:created>
  <dcterms:modified xsi:type="dcterms:W3CDTF">2012-02-26T20:57:22Z</dcterms:modified>
</cp:coreProperties>
</file>